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4779" autoAdjust="0"/>
    <p:restoredTop sz="94660"/>
  </p:normalViewPr>
  <p:slideViewPr>
    <p:cSldViewPr snapToGrid="0">
      <p:cViewPr varScale="1">
        <p:scale>
          <a:sx n="74" d="100"/>
          <a:sy n="74" d="100"/>
        </p:scale>
        <p:origin x="99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6CA51E5-8F4A-40C7-8243-2D61A80BF7CE}"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7BCB5-03AF-4202-B037-F12463A45A61}" type="slidenum">
              <a:rPr lang="en-US" smtClean="0"/>
              <a:t>‹#›</a:t>
            </a:fld>
            <a:endParaRPr lang="en-US"/>
          </a:p>
        </p:txBody>
      </p:sp>
    </p:spTree>
    <p:extLst>
      <p:ext uri="{BB962C8B-B14F-4D97-AF65-F5344CB8AC3E}">
        <p14:creationId xmlns:p14="http://schemas.microsoft.com/office/powerpoint/2010/main" val="3577029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6CA51E5-8F4A-40C7-8243-2D61A80BF7CE}"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7BCB5-03AF-4202-B037-F12463A45A61}" type="slidenum">
              <a:rPr lang="en-US" smtClean="0"/>
              <a:t>‹#›</a:t>
            </a:fld>
            <a:endParaRPr lang="en-US"/>
          </a:p>
        </p:txBody>
      </p:sp>
    </p:spTree>
    <p:extLst>
      <p:ext uri="{BB962C8B-B14F-4D97-AF65-F5344CB8AC3E}">
        <p14:creationId xmlns:p14="http://schemas.microsoft.com/office/powerpoint/2010/main" val="1802453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CA51E5-8F4A-40C7-8243-2D61A80BF7CE}"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7BCB5-03AF-4202-B037-F12463A45A61}" type="slidenum">
              <a:rPr lang="en-US" smtClean="0"/>
              <a:t>‹#›</a:t>
            </a:fld>
            <a:endParaRPr lang="en-US"/>
          </a:p>
        </p:txBody>
      </p:sp>
    </p:spTree>
    <p:extLst>
      <p:ext uri="{BB962C8B-B14F-4D97-AF65-F5344CB8AC3E}">
        <p14:creationId xmlns:p14="http://schemas.microsoft.com/office/powerpoint/2010/main" val="1418429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6CA51E5-8F4A-40C7-8243-2D61A80BF7CE}" type="datetimeFigureOut">
              <a:rPr lang="en-US" smtClean="0"/>
              <a:t>2/25/2018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07BCB5-03AF-4202-B037-F12463A45A61}" type="slidenum">
              <a:rPr lang="en-US" smtClean="0"/>
              <a:t>‹#›</a:t>
            </a:fld>
            <a:endParaRPr lang="en-US"/>
          </a:p>
        </p:txBody>
      </p:sp>
    </p:spTree>
    <p:extLst>
      <p:ext uri="{BB962C8B-B14F-4D97-AF65-F5344CB8AC3E}">
        <p14:creationId xmlns:p14="http://schemas.microsoft.com/office/powerpoint/2010/main" val="2485938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6CA51E5-8F4A-40C7-8243-2D61A80BF7CE}" type="datetimeFigureOut">
              <a:rPr lang="en-US" smtClean="0"/>
              <a:t>2/25/2018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07BCB5-03AF-4202-B037-F12463A45A61}" type="slidenum">
              <a:rPr lang="en-US" smtClean="0"/>
              <a:t>‹#›</a:t>
            </a:fld>
            <a:endParaRPr lang="en-US"/>
          </a:p>
        </p:txBody>
      </p:sp>
    </p:spTree>
    <p:extLst>
      <p:ext uri="{BB962C8B-B14F-4D97-AF65-F5344CB8AC3E}">
        <p14:creationId xmlns:p14="http://schemas.microsoft.com/office/powerpoint/2010/main" val="1742493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6CA51E5-8F4A-40C7-8243-2D61A80BF7CE}" type="datetimeFigureOut">
              <a:rPr lang="en-US" smtClean="0"/>
              <a:t>2/25/2018</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2E07BCB5-03AF-4202-B037-F12463A45A61}" type="slidenum">
              <a:rPr lang="en-US" smtClean="0"/>
              <a:t>‹#›</a:t>
            </a:fld>
            <a:endParaRPr lang="en-US"/>
          </a:p>
        </p:txBody>
      </p:sp>
    </p:spTree>
    <p:extLst>
      <p:ext uri="{BB962C8B-B14F-4D97-AF65-F5344CB8AC3E}">
        <p14:creationId xmlns:p14="http://schemas.microsoft.com/office/powerpoint/2010/main" val="1590873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6CA51E5-8F4A-40C7-8243-2D61A80BF7CE}" type="datetimeFigureOut">
              <a:rPr lang="en-US" smtClean="0"/>
              <a:t>2/25/2018</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2E07BCB5-03AF-4202-B037-F12463A45A61}" type="slidenum">
              <a:rPr lang="en-US" smtClean="0"/>
              <a:t>‹#›</a:t>
            </a:fld>
            <a:endParaRPr lang="en-US"/>
          </a:p>
        </p:txBody>
      </p:sp>
    </p:spTree>
    <p:extLst>
      <p:ext uri="{BB962C8B-B14F-4D97-AF65-F5344CB8AC3E}">
        <p14:creationId xmlns:p14="http://schemas.microsoft.com/office/powerpoint/2010/main" val="977594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6CA51E5-8F4A-40C7-8243-2D61A80BF7CE}" type="datetimeFigureOut">
              <a:rPr lang="en-US" smtClean="0"/>
              <a:t>2/25/2018</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2E07BCB5-03AF-4202-B037-F12463A45A61}" type="slidenum">
              <a:rPr lang="en-US" smtClean="0"/>
              <a:t>‹#›</a:t>
            </a:fld>
            <a:endParaRPr lang="en-US"/>
          </a:p>
        </p:txBody>
      </p:sp>
    </p:spTree>
    <p:extLst>
      <p:ext uri="{BB962C8B-B14F-4D97-AF65-F5344CB8AC3E}">
        <p14:creationId xmlns:p14="http://schemas.microsoft.com/office/powerpoint/2010/main" val="655571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CA51E5-8F4A-40C7-8243-2D61A80BF7CE}" type="datetimeFigureOut">
              <a:rPr lang="en-US" smtClean="0"/>
              <a:t>2/25/2018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07BCB5-03AF-4202-B037-F12463A45A61}" type="slidenum">
              <a:rPr lang="en-US" smtClean="0"/>
              <a:t>‹#›</a:t>
            </a:fld>
            <a:endParaRPr lang="en-US"/>
          </a:p>
        </p:txBody>
      </p:sp>
    </p:spTree>
    <p:extLst>
      <p:ext uri="{BB962C8B-B14F-4D97-AF65-F5344CB8AC3E}">
        <p14:creationId xmlns:p14="http://schemas.microsoft.com/office/powerpoint/2010/main" val="333836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CA51E5-8F4A-40C7-8243-2D61A80BF7CE}" type="datetimeFigureOut">
              <a:rPr lang="en-US" smtClean="0"/>
              <a:t>2/25/2018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07BCB5-03AF-4202-B037-F12463A45A61}" type="slidenum">
              <a:rPr lang="en-US" smtClean="0"/>
              <a:t>‹#›</a:t>
            </a:fld>
            <a:endParaRPr lang="en-US"/>
          </a:p>
        </p:txBody>
      </p:sp>
    </p:spTree>
    <p:extLst>
      <p:ext uri="{BB962C8B-B14F-4D97-AF65-F5344CB8AC3E}">
        <p14:creationId xmlns:p14="http://schemas.microsoft.com/office/powerpoint/2010/main" val="1792953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CA51E5-8F4A-40C7-8243-2D61A80BF7CE}"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7BCB5-03AF-4202-B037-F12463A45A61}" type="slidenum">
              <a:rPr lang="en-US" smtClean="0"/>
              <a:t>‹#›</a:t>
            </a:fld>
            <a:endParaRPr lang="en-US"/>
          </a:p>
        </p:txBody>
      </p:sp>
    </p:spTree>
    <p:extLst>
      <p:ext uri="{BB962C8B-B14F-4D97-AF65-F5344CB8AC3E}">
        <p14:creationId xmlns:p14="http://schemas.microsoft.com/office/powerpoint/2010/main" val="480929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CA51E5-8F4A-40C7-8243-2D61A80BF7CE}"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7BCB5-03AF-4202-B037-F12463A45A61}"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7358843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CA51E5-8F4A-40C7-8243-2D61A80BF7CE}"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7BCB5-03AF-4202-B037-F12463A45A61}" type="slidenum">
              <a:rPr lang="en-US" smtClean="0"/>
              <a:t>‹#›</a:t>
            </a:fld>
            <a:endParaRPr lang="en-US"/>
          </a:p>
        </p:txBody>
      </p:sp>
    </p:spTree>
    <p:extLst>
      <p:ext uri="{BB962C8B-B14F-4D97-AF65-F5344CB8AC3E}">
        <p14:creationId xmlns:p14="http://schemas.microsoft.com/office/powerpoint/2010/main" val="20270286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6CA51E5-8F4A-40C7-8243-2D61A80BF7CE}" type="datetimeFigureOut">
              <a:rPr lang="en-US" smtClean="0"/>
              <a:t>2/25/2018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7BCB5-03AF-4202-B037-F12463A45A61}" type="slidenum">
              <a:rPr lang="en-US" smtClean="0"/>
              <a:t>‹#›</a:t>
            </a:fld>
            <a:endParaRPr lang="en-US"/>
          </a:p>
        </p:txBody>
      </p:sp>
    </p:spTree>
    <p:extLst>
      <p:ext uri="{BB962C8B-B14F-4D97-AF65-F5344CB8AC3E}">
        <p14:creationId xmlns:p14="http://schemas.microsoft.com/office/powerpoint/2010/main" val="2748578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6CA51E5-8F4A-40C7-8243-2D61A80BF7CE}" type="datetimeFigureOut">
              <a:rPr lang="en-US" smtClean="0"/>
              <a:t>2/25/2018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7BCB5-03AF-4202-B037-F12463A45A61}" type="slidenum">
              <a:rPr lang="en-US" smtClean="0"/>
              <a:t>‹#›</a:t>
            </a:fld>
            <a:endParaRPr lang="en-US"/>
          </a:p>
        </p:txBody>
      </p:sp>
    </p:spTree>
    <p:extLst>
      <p:ext uri="{BB962C8B-B14F-4D97-AF65-F5344CB8AC3E}">
        <p14:creationId xmlns:p14="http://schemas.microsoft.com/office/powerpoint/2010/main" val="37795777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6CA51E5-8F4A-40C7-8243-2D61A80BF7CE}"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7BCB5-03AF-4202-B037-F12463A45A61}" type="slidenum">
              <a:rPr lang="en-US" smtClean="0"/>
              <a:t>‹#›</a:t>
            </a:fld>
            <a:endParaRPr lang="en-US"/>
          </a:p>
        </p:txBody>
      </p:sp>
    </p:spTree>
    <p:extLst>
      <p:ext uri="{BB962C8B-B14F-4D97-AF65-F5344CB8AC3E}">
        <p14:creationId xmlns:p14="http://schemas.microsoft.com/office/powerpoint/2010/main" val="41182652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6CA51E5-8F4A-40C7-8243-2D61A80BF7CE}" type="datetimeFigureOut">
              <a:rPr lang="en-US" smtClean="0"/>
              <a:t>2/25/2018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7BCB5-03AF-4202-B037-F12463A45A61}" type="slidenum">
              <a:rPr lang="en-US" smtClean="0"/>
              <a:t>‹#›</a:t>
            </a:fld>
            <a:endParaRPr lang="en-US"/>
          </a:p>
        </p:txBody>
      </p:sp>
    </p:spTree>
    <p:extLst>
      <p:ext uri="{BB962C8B-B14F-4D97-AF65-F5344CB8AC3E}">
        <p14:creationId xmlns:p14="http://schemas.microsoft.com/office/powerpoint/2010/main" val="113489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6CA51E5-8F4A-40C7-8243-2D61A80BF7CE}" type="datetimeFigureOut">
              <a:rPr lang="en-US" smtClean="0"/>
              <a:t>2/25/2018</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E07BCB5-03AF-4202-B037-F12463A45A61}" type="slidenum">
              <a:rPr lang="en-US" smtClean="0"/>
              <a:t>‹#›</a:t>
            </a:fld>
            <a:endParaRPr lang="en-US"/>
          </a:p>
        </p:txBody>
      </p:sp>
    </p:spTree>
    <p:extLst>
      <p:ext uri="{BB962C8B-B14F-4D97-AF65-F5344CB8AC3E}">
        <p14:creationId xmlns:p14="http://schemas.microsoft.com/office/powerpoint/2010/main" val="422345518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6000" dirty="0" smtClean="0"/>
              <a:t>INVENTION OF NIKE HYPERADAPT 1.0</a:t>
            </a:r>
            <a:endParaRPr lang="en-US" sz="6000" dirty="0"/>
          </a:p>
        </p:txBody>
      </p:sp>
      <p:sp>
        <p:nvSpPr>
          <p:cNvPr id="3" name="Subtitle 2"/>
          <p:cNvSpPr>
            <a:spLocks noGrp="1"/>
          </p:cNvSpPr>
          <p:nvPr>
            <p:ph type="subTitle" idx="1"/>
          </p:nvPr>
        </p:nvSpPr>
        <p:spPr/>
        <p:txBody>
          <a:bodyPr/>
          <a:lstStyle/>
          <a:p>
            <a:pPr algn="ctr"/>
            <a:r>
              <a:rPr lang="en-US" dirty="0" smtClean="0"/>
              <a:t>Name</a:t>
            </a:r>
          </a:p>
          <a:p>
            <a:pPr algn="ctr"/>
            <a:r>
              <a:rPr lang="en-US" dirty="0" smtClean="0"/>
              <a:t>Institution affiliation</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8495" y="0"/>
            <a:ext cx="2923505" cy="2240924"/>
          </a:xfrm>
          <a:prstGeom prst="rect">
            <a:avLst/>
          </a:prstGeom>
        </p:spPr>
      </p:pic>
    </p:spTree>
    <p:extLst>
      <p:ext uri="{BB962C8B-B14F-4D97-AF65-F5344CB8AC3E}">
        <p14:creationId xmlns:p14="http://schemas.microsoft.com/office/powerpoint/2010/main" val="229817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t>DESCRIPTION OF NIKE HYPERADAPT 1.0</a:t>
            </a:r>
            <a:endParaRPr lang="en-US" sz="3600" dirty="0"/>
          </a:p>
        </p:txBody>
      </p:sp>
      <p:sp>
        <p:nvSpPr>
          <p:cNvPr id="3" name="Content Placeholder 2"/>
          <p:cNvSpPr>
            <a:spLocks noGrp="1"/>
          </p:cNvSpPr>
          <p:nvPr>
            <p:ph idx="1"/>
          </p:nvPr>
        </p:nvSpPr>
        <p:spPr/>
        <p:txBody>
          <a:bodyPr/>
          <a:lstStyle/>
          <a:p>
            <a:r>
              <a:rPr lang="en-US" dirty="0" smtClean="0"/>
              <a:t>It is the first fully-functioning athletic shoe that electronically adjusts to the contours of an athletes foot through adaptive lacing technology (HyperAdapt, 2016).</a:t>
            </a:r>
          </a:p>
          <a:p>
            <a:r>
              <a:rPr lang="en-US" dirty="0" smtClean="0"/>
              <a:t>It provides a customized fit depending on what the user wants, making users feel like it is an extension of their body.</a:t>
            </a:r>
          </a:p>
          <a:p>
            <a:r>
              <a:rPr lang="en-US" dirty="0" smtClean="0"/>
              <a:t>It has two buttons on the side that tightens and loosens it to enable achieve a perfect fit (HyperAdapt, 2016).</a:t>
            </a:r>
          </a:p>
          <a:p>
            <a:r>
              <a:rPr lang="en-US" dirty="0" smtClean="0"/>
              <a:t>Best suited for a person</a:t>
            </a:r>
            <a:r>
              <a:rPr lang="en-AU" dirty="0" smtClean="0"/>
              <a:t> </a:t>
            </a:r>
            <a:r>
              <a:rPr lang="en-AU" dirty="0"/>
              <a:t>with idiosyncrasies during racing and tension preference reduction </a:t>
            </a:r>
            <a:r>
              <a:rPr lang="en-AU" dirty="0" smtClean="0"/>
              <a:t>product.</a:t>
            </a:r>
          </a:p>
          <a:p>
            <a:r>
              <a:rPr lang="en-AU" dirty="0" smtClean="0"/>
              <a:t>Basically, the shoe diminishes </a:t>
            </a:r>
          </a:p>
          <a:p>
            <a:pPr marL="0" indent="0">
              <a:buNone/>
            </a:pPr>
            <a:r>
              <a:rPr lang="en-AU" dirty="0"/>
              <a:t> </a:t>
            </a:r>
            <a:r>
              <a:rPr lang="en-AU" dirty="0" smtClean="0"/>
              <a:t>    an athletes distraction.</a:t>
            </a:r>
            <a:r>
              <a:rPr lang="en-US" dirty="0" smtClean="0"/>
              <a:t> </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75064" y="0"/>
            <a:ext cx="2416935" cy="1352282"/>
          </a:xfrm>
          <a:prstGeom prst="rect">
            <a:avLst/>
          </a:prstGeom>
        </p:spPr>
      </p:pic>
      <p:pic>
        <p:nvPicPr>
          <p:cNvPr id="5" name="Picture 4" descr="Image result for the Nike HyperAdapt 1.0"/>
          <p:cNvPicPr/>
          <p:nvPr/>
        </p:nvPicPr>
        <p:blipFill rotWithShape="1">
          <a:blip r:embed="rId3">
            <a:extLst>
              <a:ext uri="{28A0092B-C50C-407E-A947-70E740481C1C}">
                <a14:useLocalDpi xmlns:a14="http://schemas.microsoft.com/office/drawing/2010/main" val="0"/>
              </a:ext>
            </a:extLst>
          </a:blip>
          <a:srcRect t="10700"/>
          <a:stretch/>
        </p:blipFill>
        <p:spPr bwMode="auto">
          <a:xfrm>
            <a:off x="5435514" y="4958366"/>
            <a:ext cx="4614339" cy="1899634"/>
          </a:xfrm>
          <a:prstGeom prst="rect">
            <a:avLst/>
          </a:prstGeom>
          <a:noFill/>
          <a:ln>
            <a:noFill/>
          </a:ln>
        </p:spPr>
      </p:pic>
    </p:spTree>
    <p:extLst>
      <p:ext uri="{BB962C8B-B14F-4D97-AF65-F5344CB8AC3E}">
        <p14:creationId xmlns:p14="http://schemas.microsoft.com/office/powerpoint/2010/main" val="1735615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IMPORTANCE OF R&amp;D TO LEAD USERS AND MARKET RESEARCH</a:t>
            </a:r>
            <a:endParaRPr lang="en-US" dirty="0"/>
          </a:p>
        </p:txBody>
      </p:sp>
      <p:sp>
        <p:nvSpPr>
          <p:cNvPr id="3" name="Content Placeholder 2"/>
          <p:cNvSpPr>
            <a:spLocks noGrp="1"/>
          </p:cNvSpPr>
          <p:nvPr>
            <p:ph idx="1"/>
          </p:nvPr>
        </p:nvSpPr>
        <p:spPr/>
        <p:txBody>
          <a:bodyPr>
            <a:normAutofit/>
          </a:bodyPr>
          <a:lstStyle/>
          <a:p>
            <a:r>
              <a:rPr lang="en-US" dirty="0" smtClean="0"/>
              <a:t>It gives Nike the competitive advantage over its competitors in that they produce what the market demands because of the R&amp;D.</a:t>
            </a:r>
          </a:p>
          <a:p>
            <a:r>
              <a:rPr lang="en-US" dirty="0" smtClean="0"/>
              <a:t>The R&amp;D enables them to differentiate their products from the others in the industry, due to the huge influx of knowledge about the market.</a:t>
            </a:r>
          </a:p>
          <a:p>
            <a:r>
              <a:rPr lang="en-AU" dirty="0"/>
              <a:t>Most </a:t>
            </a:r>
            <a:r>
              <a:rPr lang="en-AU" dirty="0" smtClean="0"/>
              <a:t>of its users </a:t>
            </a:r>
            <a:r>
              <a:rPr lang="en-AU" dirty="0"/>
              <a:t>are athletes, and the company has a role to play in incorporating them in developing innovation for the company to realize </a:t>
            </a:r>
            <a:r>
              <a:rPr lang="en-AU" dirty="0" smtClean="0"/>
              <a:t>growth (HyperAdapt, 2016).</a:t>
            </a:r>
          </a:p>
          <a:p>
            <a:r>
              <a:rPr lang="en-AU" dirty="0"/>
              <a:t>The company must work to guard its innovation against </a:t>
            </a:r>
            <a:r>
              <a:rPr lang="en-AU" dirty="0" smtClean="0"/>
              <a:t>competitors </a:t>
            </a:r>
            <a:r>
              <a:rPr lang="en-AU" dirty="0"/>
              <a:t>as ideas invention is the most critical part in the development of any company. Any other company can take advantage of such invention and may end up implementing such idea. </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74665" y="0"/>
            <a:ext cx="2717335" cy="1878512"/>
          </a:xfrm>
          <a:prstGeom prst="rect">
            <a:avLst/>
          </a:prstGeom>
        </p:spPr>
      </p:pic>
    </p:spTree>
    <p:extLst>
      <p:ext uri="{BB962C8B-B14F-4D97-AF65-F5344CB8AC3E}">
        <p14:creationId xmlns:p14="http://schemas.microsoft.com/office/powerpoint/2010/main" val="3719659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t>APPROPRIATE STRUCTURES AND CULTURE TO SUPPORT INNOVATIVE IDEAS</a:t>
            </a:r>
            <a:endParaRPr lang="en-US" sz="3600" dirty="0"/>
          </a:p>
        </p:txBody>
      </p:sp>
      <p:sp>
        <p:nvSpPr>
          <p:cNvPr id="3" name="Content Placeholder 2"/>
          <p:cNvSpPr>
            <a:spLocks noGrp="1"/>
          </p:cNvSpPr>
          <p:nvPr>
            <p:ph idx="1"/>
          </p:nvPr>
        </p:nvSpPr>
        <p:spPr/>
        <p:txBody>
          <a:bodyPr>
            <a:normAutofit fontScale="85000" lnSpcReduction="20000"/>
          </a:bodyPr>
          <a:lstStyle/>
          <a:p>
            <a:r>
              <a:rPr lang="en-US" dirty="0" smtClean="0"/>
              <a:t>Nike’s culture is centered on creativity and innovation to provide products like HyperAdapt 1.0, which suit current consumer preference (HyperAdapt, 2016). The structures support advancements of new ideas.</a:t>
            </a:r>
          </a:p>
          <a:p>
            <a:r>
              <a:rPr lang="en-US" dirty="0" smtClean="0"/>
              <a:t>Nike understands that innovation and culture goes hand in hand. They provide HR support like training, coaching and mentoring programs for product development (HyperAdapt, 2016).</a:t>
            </a:r>
          </a:p>
          <a:p>
            <a:r>
              <a:rPr lang="en-US" dirty="0" smtClean="0"/>
              <a:t>Their culture promotes diversity leading to a dynamic workforce, hence promoting creativity, innovation and brand image.</a:t>
            </a:r>
          </a:p>
          <a:p>
            <a:r>
              <a:rPr lang="en-US" dirty="0" smtClean="0"/>
              <a:t>Their structures and culture encourages inclusivity, minimizing barriers to employee performance, hence optimizing performance, employees development and increased creativity.</a:t>
            </a:r>
          </a:p>
          <a:p>
            <a:r>
              <a:rPr lang="en-AU" dirty="0" smtClean="0"/>
              <a:t>It has structural </a:t>
            </a:r>
            <a:r>
              <a:rPr lang="en-AU" dirty="0"/>
              <a:t>approaches based strategies that ensure timely development and production of new product to the </a:t>
            </a:r>
            <a:r>
              <a:rPr lang="en-AU" dirty="0" smtClean="0"/>
              <a:t>market (HyperAdapt, 2016).</a:t>
            </a:r>
          </a:p>
          <a:p>
            <a:r>
              <a:rPr lang="en-AU" dirty="0"/>
              <a:t>The company has invested </a:t>
            </a:r>
            <a:r>
              <a:rPr lang="en-AU" dirty="0" smtClean="0"/>
              <a:t>in R&amp;D to get innovative ideas and embraces innovation and technology in product development. </a:t>
            </a:r>
            <a:endParaRPr lang="en-AU" dirty="0"/>
          </a:p>
          <a:p>
            <a:endParaRPr lang="en-AU" dirty="0"/>
          </a:p>
          <a:p>
            <a:endParaRPr lang="en-US" dirty="0" smtClean="0"/>
          </a:p>
          <a:p>
            <a:endParaRPr lang="en-US" dirty="0"/>
          </a:p>
        </p:txBody>
      </p:sp>
    </p:spTree>
    <p:extLst>
      <p:ext uri="{BB962C8B-B14F-4D97-AF65-F5344CB8AC3E}">
        <p14:creationId xmlns:p14="http://schemas.microsoft.com/office/powerpoint/2010/main" val="3267546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t>ANALYSIS OF FUTURE INNOVATIONS OF HYPERADAPT 1.0</a:t>
            </a:r>
            <a:endParaRPr lang="en-US" sz="3600"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Despite being the first innovation of its kind in the industry, it still has room for improvement and innovations. The product can be further innovated to improve on how it works as discussed below.</a:t>
            </a:r>
          </a:p>
          <a:p>
            <a:r>
              <a:rPr lang="en-US" dirty="0" smtClean="0"/>
              <a:t>Kicks are not fully automated and the user uses two buttons near the top lace loop to adjust tightness (Hatfield &amp; Beers, 2017). Improvement in that can be great.</a:t>
            </a:r>
          </a:p>
          <a:p>
            <a:r>
              <a:rPr lang="en-US" dirty="0" smtClean="0"/>
              <a:t>Nike is also still looking for ways of improving its Electro Adaptive Reacting Lacing so that it can adapt to the users foot in real time</a:t>
            </a:r>
            <a:r>
              <a:rPr lang="en-US" dirty="0"/>
              <a:t> </a:t>
            </a:r>
            <a:r>
              <a:rPr lang="en-US" dirty="0" smtClean="0"/>
              <a:t>(Hatfield &amp; Beers, 2017). If achieved, that would be a revolution for footwear.</a:t>
            </a:r>
          </a:p>
          <a:p>
            <a:r>
              <a:rPr lang="en-AU" dirty="0"/>
              <a:t>It played a significant improvement in athletic lacing competition with massive improvement on racing record; however, the price is </a:t>
            </a:r>
            <a:r>
              <a:rPr lang="en-AU" dirty="0" smtClean="0"/>
              <a:t>high and that </a:t>
            </a:r>
            <a:r>
              <a:rPr lang="en-AU" dirty="0"/>
              <a:t>is attributed to </a:t>
            </a:r>
            <a:r>
              <a:rPr lang="en-AU" dirty="0" smtClean="0"/>
              <a:t>manufacturing cost, </a:t>
            </a:r>
            <a:r>
              <a:rPr lang="en-AU" dirty="0"/>
              <a:t>the future innovation </a:t>
            </a:r>
            <a:r>
              <a:rPr lang="en-AU" dirty="0" smtClean="0"/>
              <a:t>should </a:t>
            </a:r>
            <a:r>
              <a:rPr lang="en-AU" dirty="0"/>
              <a:t>focus on reduction of cost of production while maintaining or improving quality resulting to reduced pricing in the </a:t>
            </a:r>
            <a:r>
              <a:rPr lang="en-AU" dirty="0" smtClean="0"/>
              <a:t>market (Hatfield &amp; Beers, 2017).  </a:t>
            </a:r>
            <a:endParaRPr lang="en-AU" dirty="0"/>
          </a:p>
          <a:p>
            <a:r>
              <a:rPr lang="en-US" dirty="0" smtClean="0"/>
              <a:t>It should focus on improving the product to cater for other sporting fields so as to ensure growth.</a:t>
            </a:r>
          </a:p>
          <a:p>
            <a:pPr marL="0" indent="0">
              <a:buNone/>
            </a:pPr>
            <a:r>
              <a:rPr lang="en-US" dirty="0" smtClean="0"/>
              <a:t>This was however a successful invention leading to innovation. </a:t>
            </a:r>
          </a:p>
          <a:p>
            <a:endParaRPr lang="en-US" dirty="0" smtClean="0"/>
          </a:p>
          <a:p>
            <a:endParaRPr lang="en-US" dirty="0"/>
          </a:p>
        </p:txBody>
      </p:sp>
    </p:spTree>
    <p:extLst>
      <p:ext uri="{BB962C8B-B14F-4D97-AF65-F5344CB8AC3E}">
        <p14:creationId xmlns:p14="http://schemas.microsoft.com/office/powerpoint/2010/main" val="429182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t>PREDICTION OF PRODUCT DEMAND IN FIVE YEARS</a:t>
            </a:r>
            <a:endParaRPr lang="en-US" sz="3200" dirty="0"/>
          </a:p>
        </p:txBody>
      </p:sp>
      <p:sp>
        <p:nvSpPr>
          <p:cNvPr id="3" name="Content Placeholder 2"/>
          <p:cNvSpPr>
            <a:spLocks noGrp="1"/>
          </p:cNvSpPr>
          <p:nvPr>
            <p:ph idx="1"/>
          </p:nvPr>
        </p:nvSpPr>
        <p:spPr/>
        <p:txBody>
          <a:bodyPr/>
          <a:lstStyle/>
          <a:p>
            <a:r>
              <a:rPr lang="en-US" dirty="0" smtClean="0"/>
              <a:t>In five years the product demand is expected to have increased because of the company’s culture in investing in R&amp;D and improving its products (Clarke et al., 2016). The product will be further improved depending on market needs leading to increased demand.</a:t>
            </a:r>
          </a:p>
          <a:p>
            <a:r>
              <a:rPr lang="en-US" dirty="0" smtClean="0"/>
              <a:t>The quality of this product and its unique features also guarantees increased demand and sales in five years (Clarke et al., 2016). Marketing to increase the products awareness will increase its demand.</a:t>
            </a:r>
          </a:p>
          <a:p>
            <a:r>
              <a:rPr lang="en-US" dirty="0" smtClean="0"/>
              <a:t>The demand is also likely to increase when the product will have been well known by athletes and sports firms around the world (Clarke et al., 2016). Its quality will increase demand.</a:t>
            </a:r>
            <a:endParaRPr lang="en-US" dirty="0"/>
          </a:p>
        </p:txBody>
      </p:sp>
    </p:spTree>
    <p:extLst>
      <p:ext uri="{BB962C8B-B14F-4D97-AF65-F5344CB8AC3E}">
        <p14:creationId xmlns:p14="http://schemas.microsoft.com/office/powerpoint/2010/main" val="590640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t>REFERENCES</a:t>
            </a:r>
            <a:endParaRPr lang="en-US" sz="3600" dirty="0"/>
          </a:p>
        </p:txBody>
      </p:sp>
      <p:sp>
        <p:nvSpPr>
          <p:cNvPr id="3" name="Content Placeholder 2"/>
          <p:cNvSpPr>
            <a:spLocks noGrp="1"/>
          </p:cNvSpPr>
          <p:nvPr>
            <p:ph idx="1"/>
          </p:nvPr>
        </p:nvSpPr>
        <p:spPr/>
        <p:txBody>
          <a:bodyPr/>
          <a:lstStyle/>
          <a:p>
            <a:pPr marL="0" indent="0">
              <a:buNone/>
            </a:pPr>
            <a:r>
              <a:rPr lang="en-US" dirty="0" smtClean="0"/>
              <a:t>Clarke</a:t>
            </a:r>
            <a:r>
              <a:rPr lang="en-US" dirty="0"/>
              <a:t>, M. E., Dunne, L. E., &amp; </a:t>
            </a:r>
            <a:r>
              <a:rPr lang="en-US" dirty="0" err="1"/>
              <a:t>Holschuh</a:t>
            </a:r>
            <a:r>
              <a:rPr lang="en-US" dirty="0"/>
              <a:t>, B. T. (</a:t>
            </a:r>
            <a:r>
              <a:rPr lang="en-US" dirty="0" smtClean="0"/>
              <a:t>2016). Self-	adjusting 	</a:t>
            </a:r>
            <a:r>
              <a:rPr lang="en-US" dirty="0" err="1" smtClean="0"/>
              <a:t>wearables</a:t>
            </a:r>
            <a:r>
              <a:rPr lang="en-US" dirty="0"/>
              <a:t>: variable control through a shape-memory </a:t>
            </a:r>
            <a:r>
              <a:rPr lang="en-US" dirty="0" smtClean="0"/>
              <a:t>	latching 	mechanism</a:t>
            </a:r>
            <a:r>
              <a:rPr lang="en-US" dirty="0"/>
              <a:t>. In </a:t>
            </a:r>
            <a:r>
              <a:rPr lang="en-US" i="1" dirty="0"/>
              <a:t>Proceedings of the 2016 ACM International </a:t>
            </a:r>
            <a:r>
              <a:rPr lang="en-US" i="1" dirty="0" smtClean="0"/>
              <a:t>	Joint 	Conference </a:t>
            </a:r>
            <a:r>
              <a:rPr lang="en-US" i="1" dirty="0"/>
              <a:t>on Pervasive and Ubiquitous Computing: </a:t>
            </a:r>
            <a:r>
              <a:rPr lang="en-US" i="1" dirty="0" smtClean="0"/>
              <a:t>	Adjunct</a:t>
            </a:r>
            <a:r>
              <a:rPr lang="en-US" dirty="0"/>
              <a:t> (pp. 452-457). ACM</a:t>
            </a:r>
            <a:r>
              <a:rPr lang="en-US" dirty="0" smtClean="0"/>
              <a:t>.</a:t>
            </a:r>
          </a:p>
          <a:p>
            <a:pPr marL="0" indent="0">
              <a:buNone/>
            </a:pPr>
            <a:r>
              <a:rPr lang="en-US" dirty="0"/>
              <a:t>Hatfield, T. L., &amp; Beers, T. A. (2017). </a:t>
            </a:r>
            <a:r>
              <a:rPr lang="en-US" i="1" dirty="0"/>
              <a:t>U.S. Patent No. D801,023</a:t>
            </a:r>
            <a:r>
              <a:rPr lang="en-US" dirty="0"/>
              <a:t>. 	Washington, DC: U.S. Patent and Trademark Office</a:t>
            </a:r>
            <a:r>
              <a:rPr lang="en-US" dirty="0" smtClean="0"/>
              <a:t>.</a:t>
            </a:r>
          </a:p>
          <a:p>
            <a:pPr marL="0" indent="0">
              <a:buNone/>
            </a:pPr>
            <a:r>
              <a:rPr lang="en-US" dirty="0" smtClean="0"/>
              <a:t>HyperAdapt, N. (2016). 1.0 Manifests the Unimaginable. News. Nike. 	Com.</a:t>
            </a:r>
            <a:endParaRPr lang="en-US"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5355" y="-30777"/>
            <a:ext cx="2456645" cy="2083695"/>
          </a:xfrm>
          <a:prstGeom prst="rect">
            <a:avLst/>
          </a:prstGeom>
        </p:spPr>
      </p:pic>
    </p:spTree>
    <p:extLst>
      <p:ext uri="{BB962C8B-B14F-4D97-AF65-F5344CB8AC3E}">
        <p14:creationId xmlns:p14="http://schemas.microsoft.com/office/powerpoint/2010/main" val="5442271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207</TotalTime>
  <Words>756</Words>
  <Application>Microsoft Office PowerPoint</Application>
  <PresentationFormat>Widescreen</PresentationFormat>
  <Paragraphs>38</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Century Gothic</vt:lpstr>
      <vt:lpstr>Wingdings 3</vt:lpstr>
      <vt:lpstr>Ion</vt:lpstr>
      <vt:lpstr>INVENTION OF NIKE HYPERADAPT 1.0</vt:lpstr>
      <vt:lpstr>DESCRIPTION OF NIKE HYPERADAPT 1.0</vt:lpstr>
      <vt:lpstr>IMPORTANCE OF R&amp;D TO LEAD USERS AND MARKET RESEARCH</vt:lpstr>
      <vt:lpstr>APPROPRIATE STRUCTURES AND CULTURE TO SUPPORT INNOVATIVE IDEAS</vt:lpstr>
      <vt:lpstr>ANALYSIS OF FUTURE INNOVATIONS OF HYPERADAPT 1.0</vt:lpstr>
      <vt:lpstr>PREDICTION OF PRODUCT DEMAND IN FIVE YEARS</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c:title>
  <dc:creator>USER</dc:creator>
  <cp:lastModifiedBy>Windows User</cp:lastModifiedBy>
  <cp:revision>19</cp:revision>
  <dcterms:created xsi:type="dcterms:W3CDTF">2018-02-24T06:27:44Z</dcterms:created>
  <dcterms:modified xsi:type="dcterms:W3CDTF">2018-02-24T23:45:29Z</dcterms:modified>
</cp:coreProperties>
</file>